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63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VET CANTABRIA" initials="CC" lastIdx="1" clrIdx="0">
    <p:extLst>
      <p:ext uri="{19B8F6BF-5375-455C-9EA6-DF929625EA0E}">
        <p15:presenceInfo xmlns:p15="http://schemas.microsoft.com/office/powerpoint/2012/main" userId="f8e300c55b3180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D5294AE-3EBB-BA71-105C-05E094A659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EE5072-6761-BA1E-9099-9AB096A11D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D578-117F-4889-B7C6-E8CF9AD43F8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AF97CF-6A28-343C-B396-9F8D86D06F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F515A-107B-C95A-9082-A11DEC72B6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36A82-ED7A-4E67-B33E-7B6C9E57FC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261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ECED-0C63-4702-A308-AF6EC6DA3846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EF45D-CA99-4775-9876-5C1C504DB6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43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4A0F-BE47-4A23-9181-A287ED79EE5A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B6E4-06A5-4F13-9E60-E09B2E752741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1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BC7-90B4-4F07-A76E-142C10D56F32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22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817F-400F-49EC-BF66-B0A986A0D5D1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69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756F-2E78-407D-839C-C72C93DA2D42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562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A674-3DCB-494F-9441-6CFECE43E102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3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4D80-4959-4C28-BF5D-5AE47620DB45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86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84EA-B145-45A9-BFD1-0F116F3DB850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3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115C-AC9A-43D4-8AF4-D762C054DC18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5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8B77-AC67-43EB-A26A-E89CE592A123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6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CC0F-F032-476F-9DB3-29FF80E57BBF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9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32C2-8093-4273-A337-08CE151B56BD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2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0E88-155D-427B-A70F-EECA62484860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5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F685-DBE9-4144-ABF6-68421CB6E091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6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4FE4-FAE7-43C6-BC5A-F29B87EC2B9B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8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B059-4305-40D0-9033-7A072AF672C7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1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127DB-1F58-4D1B-920F-0DCBD07E1F93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ILUSTRE COLEGIO OFICIAL VETERINARIO DE CANABRIA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colvetcantabria.com/uploads/files/22082024112428-solicitudmodificacionpasaportepdf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lvetcantabria.com/uploads/files/22082024105823-realdecreto17011191211pdf.pdf" TargetMode="External"/><Relationship Id="rId2" Type="http://schemas.openxmlformats.org/officeDocument/2006/relationships/hyperlink" Target="http://colvetcantabria.com/uploads/files/22082024105318-realdecreto151509231009pdf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colvetcantabria.com/uploads/files/16122020102507-solicitudveterinarioidentificadorequidospdf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IwvYN-2RzS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colvetcantabria.com/uploads/files/084316Informeretiradacrotaleimplantacionchip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G"/><Relationship Id="rId4" Type="http://schemas.openxmlformats.org/officeDocument/2006/relationships/hyperlink" Target="http://colvetcantabria.com/uploads/files/084514Informeimplantacionduplicadochip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0" t="50000" r="50000"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94DFD-2FBF-75A0-1E34-405AE0592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Arial Rounded MT Bold" panose="020F0704030504030204" pitchFamily="34" charset="0"/>
              </a:rPr>
              <a:t>Guía identificación y otros trámites equinos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1E8B33-9934-E16E-4483-6A848C9C9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1233" y="4516016"/>
            <a:ext cx="6642770" cy="1054360"/>
          </a:xfrm>
        </p:spPr>
        <p:txBody>
          <a:bodyPr>
            <a:normAutofit fontScale="92500" lnSpcReduction="20000"/>
          </a:bodyPr>
          <a:lstStyle/>
          <a:p>
            <a:r>
              <a:rPr lang="es-ES" sz="2000" dirty="0">
                <a:solidFill>
                  <a:schemeClr val="accent1"/>
                </a:solidFill>
              </a:rPr>
              <a:t>Alta, manual para aplicación equina, aptitud,</a:t>
            </a:r>
          </a:p>
          <a:p>
            <a:r>
              <a:rPr lang="es-ES" sz="2000" dirty="0">
                <a:solidFill>
                  <a:schemeClr val="accent1"/>
                </a:solidFill>
              </a:rPr>
              <a:t>duplicado de chip y pasaporte, cambio de crotal a chip,</a:t>
            </a:r>
          </a:p>
          <a:p>
            <a:r>
              <a:rPr lang="es-ES" sz="2000" dirty="0">
                <a:solidFill>
                  <a:schemeClr val="accent1"/>
                </a:solidFill>
              </a:rPr>
              <a:t>tarjeta equina, legislación…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76CAC2-6BFA-F051-3D3D-4C5DE428E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45" y="461137"/>
            <a:ext cx="965643" cy="11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2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1D755-5565-414F-DDD7-A87C952F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26" y="895739"/>
            <a:ext cx="3854528" cy="1008484"/>
          </a:xfrm>
        </p:spPr>
        <p:txBody>
          <a:bodyPr anchor="t">
            <a:normAutofit/>
          </a:bodyPr>
          <a:lstStyle/>
          <a:p>
            <a:r>
              <a:rPr lang="es-ES" sz="2400" kern="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COMUNICACIÓN DE INCIDENCIAS</a:t>
            </a:r>
            <a:endParaRPr lang="es-ES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5674A-8372-7AD2-C205-2019C026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863" y="2895025"/>
            <a:ext cx="4742140" cy="29636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Cualquier corrección de los datos que figuran en el pasaporte debe solicitarse mediante el documento normalizado para la comunicación de incidencias.</a:t>
            </a: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Una vez corregido en la Consejería de Ganadería, deberán pegarse las pegatinas con la información corregida en el pasaporte.</a:t>
            </a: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s-ES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ES" dirty="0">
                <a:solidFill>
                  <a:schemeClr val="accent1"/>
                </a:solidFill>
                <a:latin typeface="Calibri Light" panose="020F03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Comunicación de incidencias equinas</a:t>
            </a:r>
            <a:endParaRPr lang="es-ES" dirty="0">
              <a:solidFill>
                <a:schemeClr val="accent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5C9BA5-1067-D0A1-2DC5-840904860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78" y="2285998"/>
            <a:ext cx="2526755" cy="357265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14E046-F0B2-5A10-03BB-A8A30B4D3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782" y="420144"/>
            <a:ext cx="965643" cy="11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4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C3569-D0E2-F843-574A-D576E8E8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558096"/>
          </a:xfrm>
        </p:spPr>
        <p:txBody>
          <a:bodyPr/>
          <a:lstStyle/>
          <a:p>
            <a:r>
              <a:rPr lang="es-ES" sz="2400" kern="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Tarjeta Equina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950305C-EBE6-A241-089D-F704E3B96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7294" y="2046235"/>
            <a:ext cx="2604868" cy="3518747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448390-E981-043D-BC90-E972769BA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334278"/>
            <a:ext cx="3854528" cy="4366725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Esta tarjeta permite la movilidad del équido por todo el territorio español sin necesidad de sacar guías de movimiento.</a:t>
            </a:r>
          </a:p>
          <a:p>
            <a:endParaRPr lang="es-ES" sz="18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r>
              <a:rPr lang="es-ES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Requisitos para su solicitud:</a:t>
            </a:r>
          </a:p>
          <a:p>
            <a:pPr marL="285750" indent="-285750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Documento de solicitud firmado por el titular del caballo. (El documento se facilita desde el Colegio Veterinario).</a:t>
            </a:r>
          </a:p>
          <a:p>
            <a:pPr marL="285750" indent="-285750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Foto del caballo de cuerpo entero, en horizontal y a color</a:t>
            </a:r>
          </a:p>
          <a:p>
            <a:pPr marL="285750" indent="-285750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Justificante de pago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D11F2067-F7BD-99F5-579C-4DBCC9B5E43C}"/>
              </a:ext>
            </a:extLst>
          </p:cNvPr>
          <p:cNvSpPr txBox="1">
            <a:spLocks/>
          </p:cNvSpPr>
          <p:nvPr/>
        </p:nvSpPr>
        <p:spPr>
          <a:xfrm>
            <a:off x="829734" y="5962261"/>
            <a:ext cx="8500878" cy="783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Si la tarjeta se solicita a través del veterinario su coste es de 10 euros.</a:t>
            </a:r>
          </a:p>
          <a:p>
            <a:r>
              <a:rPr lang="es-ES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Si la tarjeta la tramita el titular el precio es de 30 euros.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9DC5F7-4BF1-B91B-8401-5F360DE0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412" y="367831"/>
            <a:ext cx="965643" cy="11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1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E9EFB09-7F75-C549-FA1C-C08367FF9564}"/>
              </a:ext>
            </a:extLst>
          </p:cNvPr>
          <p:cNvSpPr txBox="1">
            <a:spLocks/>
          </p:cNvSpPr>
          <p:nvPr/>
        </p:nvSpPr>
        <p:spPr>
          <a:xfrm>
            <a:off x="0" y="1442260"/>
            <a:ext cx="10235682" cy="731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/>
              <a:t>Legislación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0568091-BA5A-1AC0-BDB3-A873979B17CD}"/>
              </a:ext>
            </a:extLst>
          </p:cNvPr>
          <p:cNvSpPr txBox="1">
            <a:spLocks/>
          </p:cNvSpPr>
          <p:nvPr/>
        </p:nvSpPr>
        <p:spPr>
          <a:xfrm>
            <a:off x="830424" y="2481943"/>
            <a:ext cx="8705462" cy="37322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</a:rPr>
              <a:t>Real Decreto 1515/2009, de 2 de octubre, por el que se establece un sistema de identificación y registro de los animales de la especie equina.</a:t>
            </a:r>
          </a:p>
          <a:p>
            <a:pPr algn="ctr"/>
            <a:r>
              <a:rPr lang="es-ES" b="0" i="0" u="none" strike="noStrike" dirty="0">
                <a:solidFill>
                  <a:srgbClr val="0070C0"/>
                </a:solidFill>
                <a:effectLst/>
                <a:highlight>
                  <a:srgbClr val="F7F7F9"/>
                </a:highlight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RD1515/2009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7F7F9"/>
                </a:highlight>
                <a:latin typeface="Open Sans" panose="020B0606030504020204" pitchFamily="34" charset="0"/>
              </a:rPr>
              <a:t> </a:t>
            </a:r>
          </a:p>
          <a:p>
            <a:pPr algn="ctr"/>
            <a:endParaRPr lang="es-ES" sz="2100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</a:rPr>
              <a:t>Real Decreto 1701/2011, de 18 de noviembre, por el que se modifica el Real Decreto 1515//2009, de 2 de octubre, por el que se establece un sistema de identificación y registro de los animales de la especie equina.</a:t>
            </a:r>
          </a:p>
          <a:p>
            <a:pPr algn="ctr"/>
            <a:r>
              <a:rPr lang="es-ES" b="0" i="0" u="none" strike="noStrike" dirty="0">
                <a:solidFill>
                  <a:srgbClr val="0070C0"/>
                </a:solidFill>
                <a:effectLst/>
                <a:highlight>
                  <a:srgbClr val="F7F7F9"/>
                </a:highlight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RD1701/2011 </a:t>
            </a:r>
            <a:endParaRPr lang="es-ES" b="0" i="0" u="none" strike="noStrike" dirty="0">
              <a:solidFill>
                <a:srgbClr val="0070C0"/>
              </a:solidFill>
              <a:effectLst/>
              <a:highlight>
                <a:srgbClr val="F7F7F9"/>
              </a:highlight>
              <a:latin typeface="Open Sans" panose="020B0606030504020204" pitchFamily="34" charset="0"/>
            </a:endParaRPr>
          </a:p>
          <a:p>
            <a:pPr algn="ctr"/>
            <a:endParaRPr lang="es-ES" dirty="0">
              <a:solidFill>
                <a:srgbClr val="0070C0"/>
              </a:solidFill>
              <a:highlight>
                <a:srgbClr val="F7F7F9"/>
              </a:highlight>
              <a:latin typeface="Open Sans" panose="020B0606030504020204" pitchFamily="34" charset="0"/>
            </a:endParaRPr>
          </a:p>
          <a:p>
            <a:pPr algn="ctr"/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</a:rPr>
              <a:t>ORDEN DES 1-2010 Documento de Identificación Equina como modelo de documento para el traslado de animales de la especie equina</a:t>
            </a:r>
          </a:p>
          <a:p>
            <a:pPr algn="ctr"/>
            <a:r>
              <a:rPr lang="es-ES" dirty="0">
                <a:solidFill>
                  <a:srgbClr val="0070C0"/>
                </a:solidFill>
                <a:highlight>
                  <a:srgbClr val="F7F7F9"/>
                </a:highlight>
                <a:latin typeface="Open Sans" panose="020B0606030504020204" pitchFamily="34" charset="0"/>
              </a:rPr>
              <a:t>Orden DES 1-2010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FCF4AB-8AA7-5A6E-9EB1-4957B85F7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624" y="283856"/>
            <a:ext cx="965643" cy="11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6B7B6-EF1D-64FD-D3EE-2AF8B7929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19662"/>
            <a:ext cx="10235682" cy="903660"/>
          </a:xfrm>
        </p:spPr>
        <p:txBody>
          <a:bodyPr/>
          <a:lstStyle/>
          <a:p>
            <a:pPr algn="ctr"/>
            <a:r>
              <a:rPr lang="es-ES" sz="4000" dirty="0"/>
              <a:t>Solicitud veterinario identificador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2FAF8A-B3E8-D1FE-36EF-3EC76F79E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951" y="2675368"/>
            <a:ext cx="4170784" cy="3530105"/>
          </a:xfrm>
        </p:spPr>
        <p:txBody>
          <a:bodyPr>
            <a:norm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darse de alta como veterinario identificador de équidos debe remitir al colegio la solicitud correspondiente.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las identificaciones se van ha realizar por medio de la aplicación debe incluirse el sello y firma del veterinario.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sello debe aparecer el número de colegiado.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Solicitud veterinario identificador</a:t>
            </a: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9BE624-A4BD-02CF-743B-E042E76EC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383" y="382556"/>
            <a:ext cx="965643" cy="11584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1D8995-D67A-FA7F-C422-5B3C287D2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242" y="2675369"/>
            <a:ext cx="2497640" cy="35301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027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6B7B6-EF1D-64FD-D3EE-2AF8B7929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258"/>
            <a:ext cx="10235682" cy="1371600"/>
          </a:xfrm>
        </p:spPr>
        <p:txBody>
          <a:bodyPr/>
          <a:lstStyle/>
          <a:p>
            <a:pPr algn="ctr"/>
            <a:r>
              <a:rPr lang="es-ES" sz="4000" dirty="0"/>
              <a:t>Manual para el uso</a:t>
            </a:r>
            <a:br>
              <a:rPr lang="es-ES" sz="4000" dirty="0"/>
            </a:br>
            <a:r>
              <a:rPr lang="es-ES" sz="4000" dirty="0"/>
              <a:t>de aplicación equina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2FAF8A-B3E8-D1FE-36EF-3EC76F79E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440" y="1847461"/>
            <a:ext cx="8761445" cy="1912775"/>
          </a:xfrm>
        </p:spPr>
        <p:txBody>
          <a:bodyPr>
            <a:norm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el Colegio Veterinario hemos desarrollado una aplicación para la identificación </a:t>
            </a: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equina.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debe ser descargada desde un dispositivo Android buscando en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Store “Identificación Equina” 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159433E-DE86-2F2A-A42A-98CB6BEEC2B5}"/>
              </a:ext>
            </a:extLst>
          </p:cNvPr>
          <p:cNvSpPr txBox="1">
            <a:spLocks/>
          </p:cNvSpPr>
          <p:nvPr/>
        </p:nvSpPr>
        <p:spPr>
          <a:xfrm>
            <a:off x="186612" y="4469363"/>
            <a:ext cx="9209315" cy="23637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descargada la aplicación y siempre accediendo con certificado digital, se procede a rellenar los datos que se van solicitando según las características del animal.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grabado, llega automáticamente al colegio para su gestión que se irá haciendo en riguroso orden de llegada.</a:t>
            </a:r>
          </a:p>
          <a:p>
            <a:pPr algn="ctr"/>
            <a:r>
              <a:rPr lang="es-ES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0070C0"/>
                </a:solidFill>
                <a:highlight>
                  <a:srgbClr val="F7F7F9"/>
                </a:highlight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PINCHA AQUÍ PARA VÍDEO EXPLICATIVO</a:t>
            </a:r>
            <a:endParaRPr lang="es-ES" sz="1600" dirty="0">
              <a:solidFill>
                <a:srgbClr val="0070C0"/>
              </a:solidFill>
              <a:highlight>
                <a:srgbClr val="F7F7F9"/>
              </a:highlight>
              <a:latin typeface="Open Sans" panose="020B0606030504020204" pitchFamily="34" charset="0"/>
            </a:endParaRPr>
          </a:p>
          <a:p>
            <a:pPr algn="ctr"/>
            <a:endParaRPr lang="es-ES" sz="1900" dirty="0">
              <a:solidFill>
                <a:srgbClr val="0070C0"/>
              </a:solidFill>
              <a:highlight>
                <a:srgbClr val="F7F7F9"/>
              </a:highlight>
              <a:latin typeface="Open Sans" panose="020B060603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9BE624-A4BD-02CF-743B-E042E76EC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75" y="249816"/>
            <a:ext cx="965643" cy="11584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34BB5B-6FBF-B79F-CCBD-66D7C5A32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935" y="3099312"/>
            <a:ext cx="1023256" cy="10232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69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6B7B6-EF1D-64FD-D3EE-2AF8B7929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258"/>
            <a:ext cx="9022702" cy="1371600"/>
          </a:xfrm>
        </p:spPr>
        <p:txBody>
          <a:bodyPr/>
          <a:lstStyle/>
          <a:p>
            <a:pPr algn="ctr"/>
            <a:r>
              <a:rPr lang="es-ES" sz="4000" dirty="0"/>
              <a:t>Solicitudes equinas en papel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2FAF8A-B3E8-D1FE-36EF-3EC76F79E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473" y="1828800"/>
            <a:ext cx="8570092" cy="1446245"/>
          </a:xfrm>
        </p:spPr>
        <p:txBody>
          <a:bodyPr>
            <a:norm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está la posibilidad de hacer la identificación en papel. Para ello nos tienen que hacer llegar la solicitud (solicitud de pegatina) proporcionada por el Colegio Veterinario y una vez que nos llegue se procederá a su grabación siempre respetando el orden de llegada.</a:t>
            </a:r>
            <a:endParaRPr lang="es-ES" sz="2000" dirty="0">
              <a:solidFill>
                <a:srgbClr val="0070C0"/>
              </a:solidFill>
              <a:highlight>
                <a:srgbClr val="F7F7F9"/>
              </a:highlight>
              <a:latin typeface="Open Sans" panose="020B0606030504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DF14F74-B1A9-A48E-9FC5-0F24374CCE43}"/>
              </a:ext>
            </a:extLst>
          </p:cNvPr>
          <p:cNvSpPr txBox="1">
            <a:spLocks/>
          </p:cNvSpPr>
          <p:nvPr/>
        </p:nvSpPr>
        <p:spPr>
          <a:xfrm>
            <a:off x="-646978" y="3993503"/>
            <a:ext cx="11035060" cy="765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/>
              <a:t>Pasaportes Urgentes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159433E-DE86-2F2A-A42A-98CB6BEEC2B5}"/>
              </a:ext>
            </a:extLst>
          </p:cNvPr>
          <p:cNvSpPr txBox="1">
            <a:spLocks/>
          </p:cNvSpPr>
          <p:nvPr/>
        </p:nvSpPr>
        <p:spPr>
          <a:xfrm>
            <a:off x="457201" y="4935895"/>
            <a:ext cx="8686800" cy="189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9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emisión de los pasaporte no hay un plazo exacto ya que varía según el volumen de trabajo de cada momento.</a:t>
            </a:r>
          </a:p>
          <a:p>
            <a:pPr algn="ctr"/>
            <a:r>
              <a:rPr lang="es-ES" sz="19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al titular del animal le urge siempre puede hacerlo por el método urgente. De esta forma se hace en el momento, teniendo un coste de 20 euros.</a:t>
            </a:r>
            <a:endParaRPr lang="es-ES" sz="1900" dirty="0">
              <a:solidFill>
                <a:srgbClr val="0070C0"/>
              </a:solidFill>
              <a:highlight>
                <a:srgbClr val="F7F7F9"/>
              </a:highlight>
              <a:latin typeface="Open Sans" panose="020B060603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9BE624-A4BD-02CF-743B-E042E76E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921" y="254481"/>
            <a:ext cx="965643" cy="11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1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A5074-43DA-12D5-3ED0-E4138A39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49" y="1679510"/>
            <a:ext cx="4702239" cy="811763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Arial Rounded MT Bold" panose="020F0704030504030204" pitchFamily="34" charset="0"/>
              </a:rPr>
              <a:t>APTITUD PARA EL CONSUMO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4DC5502-8DA5-6D73-3A56-3E17D78A3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5418" y="1838171"/>
            <a:ext cx="4513262" cy="3181658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F9B828-C487-2C37-1640-A8A3282B8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613" y="2667850"/>
            <a:ext cx="4907902" cy="3359726"/>
          </a:xfrm>
        </p:spPr>
        <p:txBody>
          <a:bodyPr>
            <a:normAutofit/>
          </a:bodyPr>
          <a:lstStyle/>
          <a:p>
            <a:pPr marL="457200" algn="just">
              <a:lnSpc>
                <a:spcPct val="106000"/>
              </a:lnSpc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aptos para consumo todos aquellos équidos identificados antes de que cumplan </a:t>
            </a:r>
            <a:r>
              <a:rPr lang="es-ES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año de vida.</a:t>
            </a: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6000"/>
              </a:lnSpc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6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 identificarse como </a:t>
            </a:r>
            <a:r>
              <a:rPr lang="es-ES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APTOS </a:t>
            </a: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consumo si el propietario así lo solicita. En este caso, deberá firmarse la </a:t>
            </a:r>
            <a:r>
              <a:rPr lang="es-ES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SECCIÓN II PARTE II </a:t>
            </a: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(Página 7) del pasaporte por veterinario y propietario y remitir foto al Colegio. 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EB9018-1B51-630A-55EB-F2F6425EF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49" y="344530"/>
            <a:ext cx="965643" cy="11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8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B363E-EC31-AFD2-8BFD-92517DA5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9" y="1460920"/>
            <a:ext cx="4198355" cy="195298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dirty="0">
                <a:solidFill>
                  <a:schemeClr val="accent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APLICACIÓN DE MEDICACIÓN QUE EXCLUYA </a:t>
            </a:r>
            <a:r>
              <a:rPr lang="es-ES" sz="2700" kern="0" dirty="0">
                <a:solidFill>
                  <a:schemeClr val="accent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 ANIMAL DE LA CADENA ALIMENTARIA </a:t>
            </a:r>
            <a:br>
              <a:rPr lang="es-ES" sz="2000" dirty="0">
                <a:solidFill>
                  <a:schemeClr val="accent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82A74E-70A6-29C2-C042-F1159013A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461" y="1073019"/>
            <a:ext cx="4513541" cy="541755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prescripción y aplicación de medicamentos que excluyan al animal de la cadena alimentaria, deberá notificarse por el veterinario remitiendo al Colegio foto de la </a:t>
            </a:r>
            <a:r>
              <a:rPr lang="es-ES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sección  II  página 7 (sección IX pasaportes antiguos)</a:t>
            </a: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donde se refleje claramente el UELN, nombre del veterinario y nombre del titular que lo excluye de la cadena.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casos donde no sea posible que aparezcan estos datos, además de la foto, será necesario una </a:t>
            </a:r>
            <a:r>
              <a:rPr lang="es-ES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declaración del veterinario y titular </a:t>
            </a: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donde se indique que ambos han firmado en la sección correspondiente (IX o II) para excluir definitivamente para el consumo el caballo.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A11858-51C1-DBE5-95F2-B5BE6BF1D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ED2EA6-ADCD-8E50-A0EA-8DA25556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9" y="3444095"/>
            <a:ext cx="4321502" cy="30464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796285-EAC8-A9EE-D582-8576C396C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12" y="433127"/>
            <a:ext cx="965643" cy="11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1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1D755-5565-414F-DDD7-A87C952F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16904"/>
            <a:ext cx="3854528" cy="1319601"/>
          </a:xfrm>
        </p:spPr>
        <p:txBody>
          <a:bodyPr anchor="t">
            <a:normAutofit/>
          </a:bodyPr>
          <a:lstStyle/>
          <a:p>
            <a:pPr algn="ctr"/>
            <a:r>
              <a:rPr lang="es-ES" sz="2400" kern="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CAMBIO IDENTIFICACION DE CROTAL A CHIP</a:t>
            </a:r>
            <a:endParaRPr lang="es-ES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5674A-8372-7AD2-C205-2019C026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9519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Aquellos caballos identificados mediante crotal electrónico pueden ser </a:t>
            </a:r>
            <a:r>
              <a:rPr lang="es-ES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reidentificados</a:t>
            </a: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microchip, siguiendo las instrucciones que se detallan a continuación: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6000"/>
              </a:lnSpc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titular en Cantabria de los animales deberá realizar declaración solicitando el cambio del tipo de identificación a electrónica.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Remitir la solicitud al Colegio donde se encargará la fabricación del duplicado de microchip.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veterinario identificador se coordinará con el veterinario oficial para la implantación del microchip </a:t>
            </a:r>
            <a:r>
              <a:rPr lang="es-ES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emitirá al Colegio informe de retirada de crotal e implantación de chip.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Informe retirada crotal e implantación chip</a:t>
            </a:r>
            <a:r>
              <a:rPr lang="es-ES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B5CEC8-585D-8487-5DAE-C4850D76E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71" y="2974211"/>
            <a:ext cx="2284940" cy="323124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8D49FE-9F67-1B58-02CE-DBED77ED6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44" y="358501"/>
            <a:ext cx="965643" cy="11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9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1D755-5565-414F-DDD7-A87C952F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38200"/>
            <a:ext cx="3854528" cy="1028700"/>
          </a:xfrm>
        </p:spPr>
        <p:txBody>
          <a:bodyPr anchor="t">
            <a:normAutofit/>
          </a:bodyPr>
          <a:lstStyle/>
          <a:p>
            <a:r>
              <a:rPr lang="es-ES" sz="2400" kern="0" dirty="0">
                <a:latin typeface="Arial Rounded MT Bold" panose="020F07040305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DUPLICADO DE </a:t>
            </a:r>
            <a:r>
              <a:rPr lang="es-ES" sz="2400" kern="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CHIP</a:t>
            </a:r>
            <a:endParaRPr lang="es-ES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5674A-8372-7AD2-C205-2019C026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833" y="2219549"/>
            <a:ext cx="4254759" cy="10287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error de lectura del microchip, se solicitará al colegio por escrito la fabricación de un duplicado del mismo.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29C39D-5BFD-165D-48B3-2FE104087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580" y="3406112"/>
            <a:ext cx="2182248" cy="308602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6EED16-148E-44EF-621A-CF247FBCC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32" y="1524272"/>
            <a:ext cx="2445505" cy="172397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9793C4F-FDF0-658F-8478-AA5E48B616A5}"/>
              </a:ext>
            </a:extLst>
          </p:cNvPr>
          <p:cNvSpPr txBox="1">
            <a:spLocks/>
          </p:cNvSpPr>
          <p:nvPr/>
        </p:nvSpPr>
        <p:spPr>
          <a:xfrm>
            <a:off x="746448" y="3609751"/>
            <a:ext cx="6702101" cy="285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implantado el chip: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 Anotar en la </a:t>
            </a:r>
            <a:r>
              <a:rPr lang="es-ES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Sección I – Parte C (Página 6) </a:t>
            </a: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pasaporte.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Font typeface="Wingdings 3" charset="2"/>
              <a:buNone/>
            </a:pPr>
            <a:r>
              <a:rPr lang="es-E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Emitir informe según modelo normalizado.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Font typeface="Wingdings 3" charset="2"/>
              <a:buNone/>
            </a:pPr>
            <a:r>
              <a:rPr lang="es-ES" dirty="0">
                <a:solidFill>
                  <a:schemeClr val="accent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Informe implantación duplicado chip</a:t>
            </a:r>
            <a:r>
              <a:rPr lang="es-ES" dirty="0">
                <a:solidFill>
                  <a:schemeClr val="accent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Font typeface="Wingdings 3" charset="2"/>
              <a:buNone/>
            </a:pPr>
            <a:r>
              <a:rPr lang="es-E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precio del duplicado del chip es de 9 euros + IVA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9AFEBA7-6B28-B3F4-1CF4-3A792544D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883" y="365868"/>
            <a:ext cx="965643" cy="11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1D755-5565-414F-DDD7-A87C952F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38175"/>
            <a:ext cx="7504641" cy="533400"/>
          </a:xfrm>
        </p:spPr>
        <p:txBody>
          <a:bodyPr anchor="t">
            <a:normAutofit/>
          </a:bodyPr>
          <a:lstStyle/>
          <a:p>
            <a:r>
              <a:rPr lang="es-ES" sz="2400" kern="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DUPLICADO DE PASAPORTE</a:t>
            </a:r>
            <a:endParaRPr lang="es-ES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5674A-8372-7AD2-C205-2019C026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514475"/>
            <a:ext cx="8512002" cy="49524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 veterinario identificador deberá:</a:t>
            </a: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indent="-228600" algn="just"/>
            <a:r>
              <a:rPr lang="es-E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Haber realizado comprobación de la existencia de transpondedor/es activo/s (que se lean).</a:t>
            </a:r>
          </a:p>
          <a:p>
            <a:pPr marL="685800" indent="-228600" algn="just"/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indent="-228600" algn="just"/>
            <a:r>
              <a:rPr lang="es-E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Verificar que el animal que se presenta para su inspección es compatible con la reseña (si la hubiera), que este archivada en colegio oficial o base de datos REMO/RIIA. </a:t>
            </a:r>
          </a:p>
          <a:p>
            <a:pPr marL="457200" indent="0" algn="just">
              <a:buNone/>
            </a:pP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indent="-228600" algn="just"/>
            <a:r>
              <a:rPr lang="es-E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Cumplimentar una reseña en papel adhesivo y remitir al Colegio.</a:t>
            </a:r>
          </a:p>
          <a:p>
            <a:pPr marL="457200" indent="0" algn="just">
              <a:buNone/>
            </a:pPr>
            <a:endParaRPr lang="es-ES" sz="18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457200" indent="0" algn="just"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Una vez realizado el duplicado de pasaporte, la aptitud de animal quedará suspendida durante 6 meses para matadero en el caso de que éste fuese APTO anteriormente.</a:t>
            </a: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0" algn="just"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 precio del duplicado del pasaporte es de 20 euros (IVA incluido)</a:t>
            </a: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D24CB1-0EA8-D02D-C034-16B75C507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6" y="391100"/>
            <a:ext cx="965643" cy="11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133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995</Words>
  <Application>Microsoft Office PowerPoint</Application>
  <PresentationFormat>Panorámica</PresentationFormat>
  <Paragraphs>77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Open Sans</vt:lpstr>
      <vt:lpstr>Times New Roman</vt:lpstr>
      <vt:lpstr>Trebuchet MS</vt:lpstr>
      <vt:lpstr>Wingdings 3</vt:lpstr>
      <vt:lpstr>Faceta</vt:lpstr>
      <vt:lpstr>Guía identificación y otros trámites equinos</vt:lpstr>
      <vt:lpstr>Solicitud veterinario identificador</vt:lpstr>
      <vt:lpstr>Manual para el uso de aplicación equina</vt:lpstr>
      <vt:lpstr>Solicitudes equinas en papel</vt:lpstr>
      <vt:lpstr>APTITUD PARA EL CONSUMO</vt:lpstr>
      <vt:lpstr>APLICACIÓN DE MEDICACIÓN QUE EXCLUYA AL ANIMAL DE LA CADENA ALIMENTARIA  </vt:lpstr>
      <vt:lpstr>CAMBIO IDENTIFICACION DE CROTAL A CHIP</vt:lpstr>
      <vt:lpstr>DUPLICADO DE CHIP</vt:lpstr>
      <vt:lpstr>DUPLICADO DE PASAPORTE</vt:lpstr>
      <vt:lpstr>COMUNICACIÓN DE INCIDENCIAS</vt:lpstr>
      <vt:lpstr>Tarjeta Equina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COLVET CANTABRIA</dc:creator>
  <cp:lastModifiedBy>COLVET CANTABRIA</cp:lastModifiedBy>
  <cp:revision>67</cp:revision>
  <dcterms:created xsi:type="dcterms:W3CDTF">2024-08-09T07:26:33Z</dcterms:created>
  <dcterms:modified xsi:type="dcterms:W3CDTF">2024-09-06T07:12:22Z</dcterms:modified>
</cp:coreProperties>
</file>